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3" r:id="rId4"/>
    <p:sldId id="265" r:id="rId5"/>
    <p:sldId id="266" r:id="rId6"/>
    <p:sldId id="264" r:id="rId7"/>
    <p:sldId id="258" r:id="rId8"/>
    <p:sldId id="261" r:id="rId9"/>
    <p:sldId id="262" r:id="rId10"/>
    <p:sldId id="260" r:id="rId11"/>
    <p:sldId id="25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1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6D605F-C670-457A-A9CE-E0D3B7E9DFF3}" type="datetimeFigureOut">
              <a:rPr lang="en-US" smtClean="0"/>
              <a:t>6/14/2013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189B58-3CCB-4835-8F36-2667348F1CB4}" type="slidenum">
              <a:rPr lang="en-US" smtClean="0"/>
              <a:t>‹#›</a:t>
            </a:fld>
            <a:endParaRPr lang="en-US"/>
          </a:p>
        </p:txBody>
      </p:sp>
    </p:spTree>
    <p:extLst>
      <p:ext uri="{BB962C8B-B14F-4D97-AF65-F5344CB8AC3E}">
        <p14:creationId xmlns:p14="http://schemas.microsoft.com/office/powerpoint/2010/main" val="191943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5628FD-CF24-4D9D-AF75-A25DF15F3783}" type="datetime1">
              <a:rPr lang="en-US" smtClean="0"/>
              <a:t>6/14/2013</a:t>
            </a:fld>
            <a:endParaRPr lang="en-US"/>
          </a:p>
        </p:txBody>
      </p:sp>
      <p:sp>
        <p:nvSpPr>
          <p:cNvPr id="5" name="Footer Placeholder 4"/>
          <p:cNvSpPr>
            <a:spLocks noGrp="1"/>
          </p:cNvSpPr>
          <p:nvPr>
            <p:ph type="ftr" sz="quarter" idx="11"/>
          </p:nvPr>
        </p:nvSpPr>
        <p:spPr/>
        <p:txBody>
          <a:bodyPr/>
          <a:lstStyle/>
          <a:p>
            <a:r>
              <a:rPr lang="en-US" smtClean="0"/>
              <a:t>Javier Pena</a:t>
            </a:r>
            <a:endParaRPr lang="en-US"/>
          </a:p>
        </p:txBody>
      </p:sp>
      <p:sp>
        <p:nvSpPr>
          <p:cNvPr id="6" name="Slide Number Placeholder 5"/>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2097843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44CEE8-B31D-437A-AF59-D610760F1713}" type="datetime1">
              <a:rPr lang="en-US" smtClean="0"/>
              <a:t>6/14/2013</a:t>
            </a:fld>
            <a:endParaRPr lang="en-US"/>
          </a:p>
        </p:txBody>
      </p:sp>
      <p:sp>
        <p:nvSpPr>
          <p:cNvPr id="5" name="Footer Placeholder 4"/>
          <p:cNvSpPr>
            <a:spLocks noGrp="1"/>
          </p:cNvSpPr>
          <p:nvPr>
            <p:ph type="ftr" sz="quarter" idx="11"/>
          </p:nvPr>
        </p:nvSpPr>
        <p:spPr/>
        <p:txBody>
          <a:bodyPr/>
          <a:lstStyle/>
          <a:p>
            <a:r>
              <a:rPr lang="en-US" smtClean="0"/>
              <a:t>Javier Pena</a:t>
            </a:r>
            <a:endParaRPr lang="en-US"/>
          </a:p>
        </p:txBody>
      </p:sp>
      <p:sp>
        <p:nvSpPr>
          <p:cNvPr id="6" name="Slide Number Placeholder 5"/>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589425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FADC04-C469-483D-B06A-328966294C34}" type="datetime1">
              <a:rPr lang="en-US" smtClean="0"/>
              <a:t>6/14/2013</a:t>
            </a:fld>
            <a:endParaRPr lang="en-US"/>
          </a:p>
        </p:txBody>
      </p:sp>
      <p:sp>
        <p:nvSpPr>
          <p:cNvPr id="5" name="Footer Placeholder 4"/>
          <p:cNvSpPr>
            <a:spLocks noGrp="1"/>
          </p:cNvSpPr>
          <p:nvPr>
            <p:ph type="ftr" sz="quarter" idx="11"/>
          </p:nvPr>
        </p:nvSpPr>
        <p:spPr/>
        <p:txBody>
          <a:bodyPr/>
          <a:lstStyle/>
          <a:p>
            <a:r>
              <a:rPr lang="en-US" smtClean="0"/>
              <a:t>Javier Pena</a:t>
            </a:r>
            <a:endParaRPr lang="en-US"/>
          </a:p>
        </p:txBody>
      </p:sp>
      <p:sp>
        <p:nvSpPr>
          <p:cNvPr id="6" name="Slide Number Placeholder 5"/>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1945590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D4B9B3-111B-4169-8F18-1650B2B437A5}" type="datetime1">
              <a:rPr lang="en-US" smtClean="0"/>
              <a:t>6/14/2013</a:t>
            </a:fld>
            <a:endParaRPr lang="en-US"/>
          </a:p>
        </p:txBody>
      </p:sp>
      <p:sp>
        <p:nvSpPr>
          <p:cNvPr id="5" name="Footer Placeholder 4"/>
          <p:cNvSpPr>
            <a:spLocks noGrp="1"/>
          </p:cNvSpPr>
          <p:nvPr>
            <p:ph type="ftr" sz="quarter" idx="11"/>
          </p:nvPr>
        </p:nvSpPr>
        <p:spPr/>
        <p:txBody>
          <a:bodyPr/>
          <a:lstStyle/>
          <a:p>
            <a:r>
              <a:rPr lang="en-US" smtClean="0"/>
              <a:t>Javier Pena</a:t>
            </a:r>
            <a:endParaRPr lang="en-US"/>
          </a:p>
        </p:txBody>
      </p:sp>
      <p:sp>
        <p:nvSpPr>
          <p:cNvPr id="6" name="Slide Number Placeholder 5"/>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4099812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9E2285-33D2-4EB4-80E5-584A3D65EC2B}" type="datetime1">
              <a:rPr lang="en-US" smtClean="0"/>
              <a:t>6/14/2013</a:t>
            </a:fld>
            <a:endParaRPr lang="en-US"/>
          </a:p>
        </p:txBody>
      </p:sp>
      <p:sp>
        <p:nvSpPr>
          <p:cNvPr id="5" name="Footer Placeholder 4"/>
          <p:cNvSpPr>
            <a:spLocks noGrp="1"/>
          </p:cNvSpPr>
          <p:nvPr>
            <p:ph type="ftr" sz="quarter" idx="11"/>
          </p:nvPr>
        </p:nvSpPr>
        <p:spPr/>
        <p:txBody>
          <a:bodyPr/>
          <a:lstStyle/>
          <a:p>
            <a:r>
              <a:rPr lang="en-US" smtClean="0"/>
              <a:t>Javier Pena</a:t>
            </a:r>
            <a:endParaRPr lang="en-US"/>
          </a:p>
        </p:txBody>
      </p:sp>
      <p:sp>
        <p:nvSpPr>
          <p:cNvPr id="6" name="Slide Number Placeholder 5"/>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2922803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284267F-A23E-4D8E-92AE-D1E00ACD2782}" type="datetime1">
              <a:rPr lang="en-US" smtClean="0"/>
              <a:t>6/14/2013</a:t>
            </a:fld>
            <a:endParaRPr lang="en-US"/>
          </a:p>
        </p:txBody>
      </p:sp>
      <p:sp>
        <p:nvSpPr>
          <p:cNvPr id="6" name="Footer Placeholder 5"/>
          <p:cNvSpPr>
            <a:spLocks noGrp="1"/>
          </p:cNvSpPr>
          <p:nvPr>
            <p:ph type="ftr" sz="quarter" idx="11"/>
          </p:nvPr>
        </p:nvSpPr>
        <p:spPr/>
        <p:txBody>
          <a:bodyPr/>
          <a:lstStyle/>
          <a:p>
            <a:r>
              <a:rPr lang="en-US" smtClean="0"/>
              <a:t>Javier Pena</a:t>
            </a:r>
            <a:endParaRPr lang="en-US"/>
          </a:p>
        </p:txBody>
      </p:sp>
      <p:sp>
        <p:nvSpPr>
          <p:cNvPr id="7" name="Slide Number Placeholder 6"/>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1546986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BCA27F-15AC-4DE8-982D-DC092025565D}" type="datetime1">
              <a:rPr lang="en-US" smtClean="0"/>
              <a:t>6/14/2013</a:t>
            </a:fld>
            <a:endParaRPr lang="en-US"/>
          </a:p>
        </p:txBody>
      </p:sp>
      <p:sp>
        <p:nvSpPr>
          <p:cNvPr id="8" name="Footer Placeholder 7"/>
          <p:cNvSpPr>
            <a:spLocks noGrp="1"/>
          </p:cNvSpPr>
          <p:nvPr>
            <p:ph type="ftr" sz="quarter" idx="11"/>
          </p:nvPr>
        </p:nvSpPr>
        <p:spPr/>
        <p:txBody>
          <a:bodyPr/>
          <a:lstStyle/>
          <a:p>
            <a:r>
              <a:rPr lang="en-US" smtClean="0"/>
              <a:t>Javier Pena</a:t>
            </a:r>
            <a:endParaRPr lang="en-US"/>
          </a:p>
        </p:txBody>
      </p:sp>
      <p:sp>
        <p:nvSpPr>
          <p:cNvPr id="9" name="Slide Number Placeholder 8"/>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711460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D7FF8C-6413-4FF3-B6B9-70DBEEC48FC0}" type="datetime1">
              <a:rPr lang="en-US" smtClean="0"/>
              <a:t>6/14/2013</a:t>
            </a:fld>
            <a:endParaRPr lang="en-US"/>
          </a:p>
        </p:txBody>
      </p:sp>
      <p:sp>
        <p:nvSpPr>
          <p:cNvPr id="4" name="Footer Placeholder 3"/>
          <p:cNvSpPr>
            <a:spLocks noGrp="1"/>
          </p:cNvSpPr>
          <p:nvPr>
            <p:ph type="ftr" sz="quarter" idx="11"/>
          </p:nvPr>
        </p:nvSpPr>
        <p:spPr/>
        <p:txBody>
          <a:bodyPr/>
          <a:lstStyle/>
          <a:p>
            <a:r>
              <a:rPr lang="en-US" smtClean="0"/>
              <a:t>Javier Pena</a:t>
            </a:r>
            <a:endParaRPr lang="en-US"/>
          </a:p>
        </p:txBody>
      </p:sp>
      <p:sp>
        <p:nvSpPr>
          <p:cNvPr id="5" name="Slide Number Placeholder 4"/>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3220285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6DA37F-61A1-4580-A760-B17B11C8594E}" type="datetime1">
              <a:rPr lang="en-US" smtClean="0"/>
              <a:t>6/14/2013</a:t>
            </a:fld>
            <a:endParaRPr lang="en-US"/>
          </a:p>
        </p:txBody>
      </p:sp>
      <p:sp>
        <p:nvSpPr>
          <p:cNvPr id="3" name="Footer Placeholder 2"/>
          <p:cNvSpPr>
            <a:spLocks noGrp="1"/>
          </p:cNvSpPr>
          <p:nvPr>
            <p:ph type="ftr" sz="quarter" idx="11"/>
          </p:nvPr>
        </p:nvSpPr>
        <p:spPr/>
        <p:txBody>
          <a:bodyPr/>
          <a:lstStyle/>
          <a:p>
            <a:r>
              <a:rPr lang="en-US" smtClean="0"/>
              <a:t>Javier Pena</a:t>
            </a:r>
            <a:endParaRPr lang="en-US"/>
          </a:p>
        </p:txBody>
      </p:sp>
      <p:sp>
        <p:nvSpPr>
          <p:cNvPr id="4" name="Slide Number Placeholder 3"/>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2869589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5AE5CC-CF7E-49A6-9893-1C10314FD343}" type="datetime1">
              <a:rPr lang="en-US" smtClean="0"/>
              <a:t>6/14/2013</a:t>
            </a:fld>
            <a:endParaRPr lang="en-US"/>
          </a:p>
        </p:txBody>
      </p:sp>
      <p:sp>
        <p:nvSpPr>
          <p:cNvPr id="6" name="Footer Placeholder 5"/>
          <p:cNvSpPr>
            <a:spLocks noGrp="1"/>
          </p:cNvSpPr>
          <p:nvPr>
            <p:ph type="ftr" sz="quarter" idx="11"/>
          </p:nvPr>
        </p:nvSpPr>
        <p:spPr/>
        <p:txBody>
          <a:bodyPr/>
          <a:lstStyle/>
          <a:p>
            <a:r>
              <a:rPr lang="en-US" smtClean="0"/>
              <a:t>Javier Pena</a:t>
            </a:r>
            <a:endParaRPr lang="en-US"/>
          </a:p>
        </p:txBody>
      </p:sp>
      <p:sp>
        <p:nvSpPr>
          <p:cNvPr id="7" name="Slide Number Placeholder 6"/>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3522403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8C0CF7-1A26-484F-9F4F-DB8497A0BA9D}" type="datetime1">
              <a:rPr lang="en-US" smtClean="0"/>
              <a:t>6/14/2013</a:t>
            </a:fld>
            <a:endParaRPr lang="en-US"/>
          </a:p>
        </p:txBody>
      </p:sp>
      <p:sp>
        <p:nvSpPr>
          <p:cNvPr id="6" name="Footer Placeholder 5"/>
          <p:cNvSpPr>
            <a:spLocks noGrp="1"/>
          </p:cNvSpPr>
          <p:nvPr>
            <p:ph type="ftr" sz="quarter" idx="11"/>
          </p:nvPr>
        </p:nvSpPr>
        <p:spPr/>
        <p:txBody>
          <a:bodyPr/>
          <a:lstStyle/>
          <a:p>
            <a:r>
              <a:rPr lang="en-US" smtClean="0"/>
              <a:t>Javier Pena</a:t>
            </a:r>
            <a:endParaRPr lang="en-US"/>
          </a:p>
        </p:txBody>
      </p:sp>
      <p:sp>
        <p:nvSpPr>
          <p:cNvPr id="7" name="Slide Number Placeholder 6"/>
          <p:cNvSpPr>
            <a:spLocks noGrp="1"/>
          </p:cNvSpPr>
          <p:nvPr>
            <p:ph type="sldNum" sz="quarter" idx="12"/>
          </p:nvPr>
        </p:nvSpPr>
        <p:spPr/>
        <p:txBody>
          <a:bodyPr/>
          <a:lstStyle/>
          <a:p>
            <a:fld id="{D76AB0FA-B45C-4AB7-A61D-E6CA52ECFC45}" type="slidenum">
              <a:rPr lang="en-US" smtClean="0"/>
              <a:t>‹#›</a:t>
            </a:fld>
            <a:endParaRPr lang="en-US"/>
          </a:p>
        </p:txBody>
      </p:sp>
    </p:spTree>
    <p:extLst>
      <p:ext uri="{BB962C8B-B14F-4D97-AF65-F5344CB8AC3E}">
        <p14:creationId xmlns:p14="http://schemas.microsoft.com/office/powerpoint/2010/main" val="3255195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C6293A-4891-4CE1-A385-6A1A3DBC515F}" type="datetime1">
              <a:rPr lang="en-US" smtClean="0"/>
              <a:t>6/14/2013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Javier Pena</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6AB0FA-B45C-4AB7-A61D-E6CA52ECFC45}" type="slidenum">
              <a:rPr lang="en-US" smtClean="0"/>
              <a:t>‹#›</a:t>
            </a:fld>
            <a:endParaRPr lang="en-US"/>
          </a:p>
        </p:txBody>
      </p:sp>
    </p:spTree>
    <p:extLst>
      <p:ext uri="{BB962C8B-B14F-4D97-AF65-F5344CB8AC3E}">
        <p14:creationId xmlns:p14="http://schemas.microsoft.com/office/powerpoint/2010/main" val="486277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hyperlink" Target="https://www.google.ca/search?q=the+greatest+movie+ever+sold&amp;bav=on.2,or.r_qf.&amp;bvm=bv.47883778,d.cGE&amp;biw=1280&amp;bih=933&amp;um=1&amp;ie=UTF-8&amp;hl=en&amp;tbm=isch&amp;source=og&amp;sa=N&amp;tab=wi&amp;ei=OSG6UaD8GMWAiwKV1YGICQ#imgrc=_"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87114" y="2130425"/>
            <a:ext cx="4771085" cy="1470025"/>
          </a:xfrm>
        </p:spPr>
        <p:txBody>
          <a:bodyPr/>
          <a:lstStyle/>
          <a:p>
            <a:r>
              <a:rPr lang="en-US" dirty="0" smtClean="0"/>
              <a:t>The greatest movie ever sold.</a:t>
            </a:r>
            <a:endParaRPr lang="en-US" dirty="0"/>
          </a:p>
        </p:txBody>
      </p:sp>
      <p:sp>
        <p:nvSpPr>
          <p:cNvPr id="3" name="Subtitle 2"/>
          <p:cNvSpPr>
            <a:spLocks noGrp="1"/>
          </p:cNvSpPr>
          <p:nvPr>
            <p:ph type="subTitle" idx="1"/>
          </p:nvPr>
        </p:nvSpPr>
        <p:spPr>
          <a:xfrm>
            <a:off x="3687114" y="3886200"/>
            <a:ext cx="4085285" cy="1752600"/>
          </a:xfrm>
        </p:spPr>
        <p:txBody>
          <a:bodyPr/>
          <a:lstStyle/>
          <a:p>
            <a:r>
              <a:rPr lang="en-US" dirty="0" smtClean="0"/>
              <a:t>Final Project Marketing</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261" y="1066800"/>
            <a:ext cx="3515854"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7260900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0258" y="1"/>
            <a:ext cx="2133599"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16260" y="2310143"/>
            <a:ext cx="1740985"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05" y="2222838"/>
            <a:ext cx="2828925" cy="290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6399502" cy="1143000"/>
          </a:xfrm>
        </p:spPr>
        <p:txBody>
          <a:bodyPr/>
          <a:lstStyle/>
          <a:p>
            <a:r>
              <a:rPr lang="en-US" dirty="0" smtClean="0"/>
              <a:t>Sponsorships of the movie </a:t>
            </a:r>
            <a:endParaRPr lang="en-US" dirty="0"/>
          </a:p>
        </p:txBody>
      </p:sp>
      <p:sp>
        <p:nvSpPr>
          <p:cNvPr id="4" name="Footer Placeholder 3"/>
          <p:cNvSpPr>
            <a:spLocks noGrp="1"/>
          </p:cNvSpPr>
          <p:nvPr>
            <p:ph type="ftr" sz="quarter" idx="11"/>
          </p:nvPr>
        </p:nvSpPr>
        <p:spPr/>
        <p:txBody>
          <a:bodyPr/>
          <a:lstStyle/>
          <a:p>
            <a:r>
              <a:rPr lang="en-US" smtClean="0"/>
              <a:t>Javier Pena</a:t>
            </a:r>
            <a:endParaRPr lang="en-US"/>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080615"/>
            <a:ext cx="3467100" cy="1314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90350" y="1166340"/>
            <a:ext cx="3724275" cy="122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5999" y="2570098"/>
            <a:ext cx="2726871" cy="159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6786" y="3986543"/>
            <a:ext cx="2928937" cy="1947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55901" y="2393886"/>
            <a:ext cx="1943100" cy="19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12869" y="3961646"/>
            <a:ext cx="3369129" cy="86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4" name="Picture 1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155901" y="4845997"/>
            <a:ext cx="1266211" cy="1761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5" name="Picture 1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858000" y="4960474"/>
            <a:ext cx="1690687" cy="618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6" name="Picture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5365" y="5056537"/>
            <a:ext cx="1652587" cy="10452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78122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 </a:t>
            </a:r>
            <a:endParaRPr lang="en-US" dirty="0"/>
          </a:p>
        </p:txBody>
      </p:sp>
      <p:sp>
        <p:nvSpPr>
          <p:cNvPr id="3" name="Content Placeholder 2"/>
          <p:cNvSpPr>
            <a:spLocks noGrp="1"/>
          </p:cNvSpPr>
          <p:nvPr>
            <p:ph idx="1"/>
          </p:nvPr>
        </p:nvSpPr>
        <p:spPr/>
        <p:txBody>
          <a:bodyPr/>
          <a:lstStyle/>
          <a:p>
            <a:r>
              <a:rPr lang="en-US" dirty="0" smtClean="0">
                <a:hlinkClick r:id="rId2"/>
              </a:rPr>
              <a:t>https://www.google.ca/search?q=the+greatest+movie+ever+sold&amp;bav=on.2,or.r_qf.&amp;bvm=bv.47883778,d.cGE&amp;biw=1280&amp;bih=933&amp;um=1&amp;ie=UTF-8&amp;hl=en&amp;tbm=isch&amp;source=og&amp;sa=N&amp;tab=wi&amp;ei=OSG6UaD8GMWAiwKV1YGICQ#imgrc=_</a:t>
            </a:r>
            <a:r>
              <a:rPr lang="en-US" dirty="0" smtClean="0"/>
              <a:t> </a:t>
            </a:r>
          </a:p>
          <a:p>
            <a:endParaRPr lang="en-US" dirty="0"/>
          </a:p>
        </p:txBody>
      </p:sp>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4209451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Director Morgan Spurlock examines the increased proliferation of branding in every aspect of our lives while attempting to persuade big-name brands to sponsor his irreverent exposé. </a:t>
            </a:r>
          </a:p>
          <a:p>
            <a:r>
              <a:rPr lang="en-US" dirty="0" smtClean="0"/>
              <a:t>Companies love to push their products, and it seems like everywhere we go, someone is trying to sell us something. But have you ever wondered what goes on behind closed doors at some of the biggest advertising agencies in the world? In this eye-opening documentary, viewers follow Spurlock as he convinces a variety of high-profile sponsors to let him pitch their products as "The Greatest," while still maintaining complete control over his creative vision -- an arrangement that's become increasingly rare in the high-stakes entertainment industry. </a:t>
            </a:r>
            <a:endParaRPr lang="en-US" dirty="0"/>
          </a:p>
        </p:txBody>
      </p:sp>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14325910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 Is the process of communicating the value of a product or service to customers, for the purpose of selling the product or service. It is a critical business function for attracting customers.</a:t>
            </a:r>
            <a:endParaRPr lang="en-US" dirty="0"/>
          </a:p>
          <a:p>
            <a:r>
              <a:rPr lang="en-US" dirty="0" smtClean="0"/>
              <a:t>The field of marketing strategy considers the total marketing environment and its impacts on a company or product or service. The emphasis is on "an in depth understanding of the market environment, particularly the competitors and customers.</a:t>
            </a:r>
            <a:endParaRPr lang="en-US" dirty="0"/>
          </a:p>
        </p:txBody>
      </p:sp>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3820962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Advertising </a:t>
            </a:r>
            <a:endParaRPr lang="en-US" dirty="0"/>
          </a:p>
        </p:txBody>
      </p:sp>
      <p:sp>
        <p:nvSpPr>
          <p:cNvPr id="3" name="Content Placeholder 2"/>
          <p:cNvSpPr>
            <a:spLocks noGrp="1"/>
          </p:cNvSpPr>
          <p:nvPr>
            <p:ph idx="1"/>
          </p:nvPr>
        </p:nvSpPr>
        <p:spPr/>
        <p:txBody>
          <a:bodyPr>
            <a:normAutofit fontScale="92500" lnSpcReduction="10000"/>
          </a:bodyPr>
          <a:lstStyle/>
          <a:p>
            <a:r>
              <a:rPr lang="en-US" dirty="0"/>
              <a:t>I</a:t>
            </a:r>
            <a:r>
              <a:rPr lang="en-US" dirty="0" smtClean="0"/>
              <a:t>s a form of communication for marketing and used to encourage, persuade, or manipulate an audience (viewers, readers or listeners; sometimes a specific group) to continue or take some new action. </a:t>
            </a:r>
          </a:p>
          <a:p>
            <a:r>
              <a:rPr lang="en-US" dirty="0" smtClean="0"/>
              <a:t>Most commonly, the desired result is to drive consumer behavior with respect to a commercial offering, although political and ideological advertising is also common. This type of work belongs to a category called affective labor. </a:t>
            </a:r>
            <a:endParaRPr lang="en-US" dirty="0"/>
          </a:p>
        </p:txBody>
      </p:sp>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14367816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Global advertising</a:t>
            </a:r>
            <a:endParaRPr lang="en-US" dirty="0"/>
          </a:p>
        </p:txBody>
      </p:sp>
      <p:sp>
        <p:nvSpPr>
          <p:cNvPr id="3" name="Content Placeholder 2"/>
          <p:cNvSpPr>
            <a:spLocks noGrp="1"/>
          </p:cNvSpPr>
          <p:nvPr>
            <p:ph idx="1"/>
          </p:nvPr>
        </p:nvSpPr>
        <p:spPr/>
        <p:txBody>
          <a:bodyPr>
            <a:noAutofit/>
          </a:bodyPr>
          <a:lstStyle/>
          <a:p>
            <a:r>
              <a:rPr lang="en-US" sz="2000" dirty="0" smtClean="0"/>
              <a:t>Advertising has gone through five major stages of development: domestic, export, international, multi-national, and global. </a:t>
            </a:r>
          </a:p>
          <a:p>
            <a:r>
              <a:rPr lang="en-US" sz="2000" dirty="0" smtClean="0"/>
              <a:t>For global advertisers, there are four, potentially competing, business objectives that must be balanced when developing worldwide advertising: building a brand while speaking with one voice, developing economies of scale in the creative process, maximizing local effectiveness of ads, and increasing the company’s speed of implementation.</a:t>
            </a:r>
          </a:p>
          <a:p>
            <a:r>
              <a:rPr lang="en-US" sz="2000" dirty="0" smtClean="0"/>
              <a:t> Born from the evolutionary stages of global marketing are the three primary and fundamentally different approaches to the development of global advertising executions: exporting executions, producing local executions, and importing ideas that travel</a:t>
            </a:r>
            <a:endParaRPr lang="en-US" sz="2000" dirty="0"/>
          </a:p>
        </p:txBody>
      </p:sp>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28568782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Brand management</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Is a communication function that includes analysis and planning on how that brand is positioned in the market, which target public the brand is targeted at, and maintaining a desired reputation of the brand. Developing a good relationship with target publics is essential for brand management. Tangible elements of brand management include the product itself; look, price, the packaging, etc. The intangible elements are the experience that the consumer takes away from the brand, and also the relationship that they have with that brand. A brand manager would oversee all of these things. </a:t>
            </a:r>
            <a:endParaRPr lang="en-US" dirty="0"/>
          </a:p>
        </p:txBody>
      </p:sp>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8607584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point of view</a:t>
            </a:r>
            <a:endParaRPr lang="en-US" dirty="0"/>
          </a:p>
        </p:txBody>
      </p:sp>
      <p:sp>
        <p:nvSpPr>
          <p:cNvPr id="3" name="Content Placeholder 2"/>
          <p:cNvSpPr>
            <a:spLocks noGrp="1"/>
          </p:cNvSpPr>
          <p:nvPr>
            <p:ph idx="1"/>
          </p:nvPr>
        </p:nvSpPr>
        <p:spPr/>
        <p:txBody>
          <a:bodyPr>
            <a:normAutofit fontScale="92500"/>
          </a:bodyPr>
          <a:lstStyle/>
          <a:p>
            <a:r>
              <a:rPr lang="en-US" dirty="0" smtClean="0"/>
              <a:t>I think it is very impressive the Morgan's power to make all the movie and never give up.</a:t>
            </a:r>
          </a:p>
          <a:p>
            <a:r>
              <a:rPr lang="en-US" dirty="0" smtClean="0"/>
              <a:t>He never gave up, despite the fact that at the beginning, nobody wanted to help him because they thought it was going to be a stupid thing.</a:t>
            </a:r>
          </a:p>
          <a:p>
            <a:r>
              <a:rPr lang="en-US" dirty="0" smtClean="0"/>
              <a:t>I think Morgan is a very positive and smart person , he deserved to have achieved the movie after all his effort and endeavor.</a:t>
            </a:r>
          </a:p>
          <a:p>
            <a:r>
              <a:rPr lang="en-US" dirty="0" smtClean="0"/>
              <a:t>He isn’t selling out, he is a buying-in.</a:t>
            </a:r>
            <a:endParaRPr lang="en-US" dirty="0"/>
          </a:p>
        </p:txBody>
      </p:sp>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30187552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t>
            </a:r>
            <a:r>
              <a:rPr lang="en-US" dirty="0" smtClean="0"/>
              <a:t>elling out </a:t>
            </a:r>
            <a:endParaRPr lang="en-US" dirty="0"/>
          </a:p>
        </p:txBody>
      </p:sp>
      <p:sp>
        <p:nvSpPr>
          <p:cNvPr id="3" name="Content Placeholder 2"/>
          <p:cNvSpPr>
            <a:spLocks noGrp="1"/>
          </p:cNvSpPr>
          <p:nvPr>
            <p:ph idx="1"/>
          </p:nvPr>
        </p:nvSpPr>
        <p:spPr/>
        <p:txBody>
          <a:bodyPr>
            <a:normAutofit lnSpcReduction="10000"/>
          </a:bodyPr>
          <a:lstStyle/>
          <a:p>
            <a:r>
              <a:rPr lang="en-US" dirty="0"/>
              <a:t>I</a:t>
            </a:r>
            <a:r>
              <a:rPr lang="en-US" dirty="0" smtClean="0"/>
              <a:t>s the compromising of integrity, morality, or principles in exchange for personal gain, such as money. In terms of music or art, selling out is associated with attempts to tailor material to a mainstream or commercial audience.</a:t>
            </a:r>
          </a:p>
          <a:p>
            <a:r>
              <a:rPr lang="en-US" dirty="0" smtClean="0"/>
              <a:t>For example, a musician who alters his material to encompass a wider audience may be labeled by fans who pre-date the change as a sellout.</a:t>
            </a:r>
            <a:endParaRPr lang="en-US" dirty="0"/>
          </a:p>
        </p:txBody>
      </p:sp>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1464783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Buying-in</a:t>
            </a:r>
            <a:endParaRPr lang="en-US" dirty="0"/>
          </a:p>
        </p:txBody>
      </p:sp>
      <p:sp>
        <p:nvSpPr>
          <p:cNvPr id="3" name="Content Placeholder 2"/>
          <p:cNvSpPr>
            <a:spLocks noGrp="1"/>
          </p:cNvSpPr>
          <p:nvPr>
            <p:ph idx="1"/>
          </p:nvPr>
        </p:nvSpPr>
        <p:spPr/>
        <p:txBody>
          <a:bodyPr/>
          <a:lstStyle/>
          <a:p>
            <a:r>
              <a:rPr lang="en-US" dirty="0" smtClean="0"/>
              <a:t>In management and decision making, buy-in (as a verb or noun) signifies the commitment of interested or affected parties to a decision (often called stakeholders) to 'buy into' the decision, that is, to agree to give it support, often by having been involved in its formulation. </a:t>
            </a:r>
            <a:endParaRPr lang="en-US" dirty="0"/>
          </a:p>
        </p:txBody>
      </p:sp>
      <p:sp>
        <p:nvSpPr>
          <p:cNvPr id="4" name="Footer Placeholder 3"/>
          <p:cNvSpPr>
            <a:spLocks noGrp="1"/>
          </p:cNvSpPr>
          <p:nvPr>
            <p:ph type="ftr" sz="quarter" idx="11"/>
          </p:nvPr>
        </p:nvSpPr>
        <p:spPr/>
        <p:txBody>
          <a:bodyPr/>
          <a:lstStyle/>
          <a:p>
            <a:r>
              <a:rPr lang="en-US" smtClean="0"/>
              <a:t>Javier Pena</a:t>
            </a:r>
            <a:endParaRPr lang="en-US"/>
          </a:p>
        </p:txBody>
      </p:sp>
    </p:spTree>
    <p:extLst>
      <p:ext uri="{BB962C8B-B14F-4D97-AF65-F5344CB8AC3E}">
        <p14:creationId xmlns:p14="http://schemas.microsoft.com/office/powerpoint/2010/main" val="12457848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758</Words>
  <Application>Microsoft Office PowerPoint</Application>
  <PresentationFormat>On-screen Show (4:3)</PresentationFormat>
  <Paragraphs>41</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The greatest movie ever sold.</vt:lpstr>
      <vt:lpstr>Summary </vt:lpstr>
      <vt:lpstr>Marketing</vt:lpstr>
      <vt:lpstr>Advertising </vt:lpstr>
      <vt:lpstr>Global advertising</vt:lpstr>
      <vt:lpstr>Brand management</vt:lpstr>
      <vt:lpstr>My point of view</vt:lpstr>
      <vt:lpstr>Selling out </vt:lpstr>
      <vt:lpstr>Buying-in</vt:lpstr>
      <vt:lpstr>Sponsorships of the movie </vt:lpstr>
      <vt:lpstr>Bibliography </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greatest movie ever sold.</dc:title>
  <dc:creator>Pena Ramos, Javier</dc:creator>
  <cp:lastModifiedBy>Windows User</cp:lastModifiedBy>
  <cp:revision>8</cp:revision>
  <dcterms:created xsi:type="dcterms:W3CDTF">2013-06-13T19:26:27Z</dcterms:created>
  <dcterms:modified xsi:type="dcterms:W3CDTF">2013-06-14T19:41:57Z</dcterms:modified>
</cp:coreProperties>
</file>